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15"/>
  </p:notesMasterIdLst>
  <p:sldIdLst>
    <p:sldId id="369" r:id="rId2"/>
    <p:sldId id="358" r:id="rId3"/>
    <p:sldId id="359" r:id="rId4"/>
    <p:sldId id="360" r:id="rId5"/>
    <p:sldId id="361" r:id="rId6"/>
    <p:sldId id="362" r:id="rId7"/>
    <p:sldId id="363" r:id="rId8"/>
    <p:sldId id="370" r:id="rId9"/>
    <p:sldId id="365" r:id="rId10"/>
    <p:sldId id="371" r:id="rId11"/>
    <p:sldId id="368" r:id="rId12"/>
    <p:sldId id="354" r:id="rId13"/>
    <p:sldId id="357" r:id="rId14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cuser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>
      <p:cViewPr varScale="1">
        <p:scale>
          <a:sx n="45" d="100"/>
          <a:sy n="45" d="100"/>
        </p:scale>
        <p:origin x="1560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083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2263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52412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4705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6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28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39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469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847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70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516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945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6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36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3075" name="İçerik Yer Tutucusu 1"/>
          <p:cNvSpPr>
            <a:spLocks noGrp="1"/>
          </p:cNvSpPr>
          <p:nvPr>
            <p:ph idx="1"/>
          </p:nvPr>
        </p:nvSpPr>
        <p:spPr>
          <a:xfrm>
            <a:off x="952500" y="2438400"/>
            <a:ext cx="11099800" cy="44958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024C90"/>
                </a:solidFill>
                <a:latin typeface="Garamond" panose="02020404030301010803" pitchFamily="18" charset="0"/>
              </a:rPr>
              <a:t>EĞİTİMDE TOPLUMSAL CİNSİYET EŞİTLİĞİ</a:t>
            </a:r>
          </a:p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EĞİTİMDE TOPLUMSAL CİNSİYET EŞİTLİĞİNİN GELİŞTİRİLMESİ PROJESİ (ETCEP)</a:t>
            </a:r>
          </a:p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ve</a:t>
            </a:r>
          </a:p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HİZMETİÇİ EĞİTİM PROGRAMI TANITIMI</a:t>
            </a:r>
          </a:p>
        </p:txBody>
      </p:sp>
      <p:sp>
        <p:nvSpPr>
          <p:cNvPr id="3076" name="Rectangle 3"/>
          <p:cNvSpPr>
            <a:spLocks/>
          </p:cNvSpPr>
          <p:nvPr/>
        </p:nvSpPr>
        <p:spPr bwMode="auto">
          <a:xfrm>
            <a:off x="4178300" y="8077200"/>
            <a:ext cx="4648200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Eğitimde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Toplumsal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Cinsiyet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</a:p>
          <a:p>
            <a:pPr algn="ctr" eaLnBrk="1"/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Eşitliğinin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Geliştirilmesi</a:t>
            </a:r>
            <a:endParaRPr lang="en-US" altLang="en-US" sz="2800" b="1" dirty="0">
              <a:solidFill>
                <a:srgbClr val="0AB6CC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  <a:p>
            <a:pPr algn="ctr" eaLnBrk="1"/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Teknik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Destek</a:t>
            </a:r>
            <a:r>
              <a:rPr lang="en-US" altLang="en-US" sz="2800" b="1" dirty="0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2800" b="1" dirty="0" err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Projesi</a:t>
            </a:r>
            <a:endParaRPr lang="en-US" altLang="en-US" sz="2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27744"/>
      </p:ext>
    </p:extLst>
  </p:cSld>
  <p:clrMapOvr>
    <a:masterClrMapping/>
  </p:clrMapOvr>
  <p:transition spd="med" advTm="4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838512" y="2153443"/>
            <a:ext cx="11229660" cy="960438"/>
          </a:xfrm>
        </p:spPr>
        <p:txBody>
          <a:bodyPr/>
          <a:lstStyle/>
          <a:p>
            <a:pPr eaLnBrk="1" hangingPunct="1"/>
            <a:r>
              <a:rPr lang="tr-TR" altLang="tr-TR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EĞİTİMDE TOPLUMSAL CİNSİYET EŞİTLİĞİ HİZMETİÇİ EĞİTİMİNİN AMACI</a:t>
            </a:r>
            <a:endParaRPr lang="en-US" altLang="en-US" sz="4000" b="1" u="sng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0" y="4038600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140140" y="3810000"/>
            <a:ext cx="11099800" cy="227599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Katılımcıların toplumsal cinsiyet eşitliği konusundaki farkındalıklarını arttırmak ve görev alanlarında eğitimde toplumsal cinsiyet eşitliğinin geliştirilmesi için gerekli becerileri kazanmalarını sağlamaktır.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9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9997779"/>
      </p:ext>
    </p:extLst>
  </p:cSld>
  <p:clrMapOvr>
    <a:masterClrMapping/>
  </p:clrMapOvr>
  <p:transition spd="med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1930400" y="496887"/>
            <a:ext cx="10688320" cy="960438"/>
          </a:xfrm>
        </p:spPr>
        <p:txBody>
          <a:bodyPr/>
          <a:lstStyle/>
          <a:p>
            <a:pPr eaLnBrk="1" hangingPunct="1"/>
            <a:r>
              <a:rPr lang="tr-TR" altLang="tr-TR" sz="3600" b="1" dirty="0">
                <a:solidFill>
                  <a:srgbClr val="FF0000"/>
                </a:solidFill>
                <a:latin typeface="Garamond" panose="02020404030301010803" pitchFamily="18" charset="0"/>
              </a:rPr>
              <a:t>EĞİTİMDE TOPLUMSAL CİNSİYET EŞİTLİĞİ HİZMETİÇİ EĞİTİMİNİN HEDEFLERİ</a:t>
            </a:r>
            <a:endParaRPr lang="en-US" altLang="en-US" sz="3600" b="1" u="sng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" y="3579813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6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" y="2589212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7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" y="4771389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8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6" y="6959917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9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" y="5766434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" name="Picture 8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" y="8044179"/>
            <a:ext cx="4667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329531" y="1610202"/>
            <a:ext cx="11099800" cy="7688579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Bu eğitimi tamamlayan katılımcılar;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Cinsiyet, toplumsal cinsiyet, toplumsal cinsiyet eşitliği ile ilgili </a:t>
            </a:r>
            <a:r>
              <a:rPr lang="tr-TR" altLang="tr-TR" sz="3200" b="1" dirty="0">
                <a:solidFill>
                  <a:srgbClr val="002060"/>
                </a:solidFill>
              </a:rPr>
              <a:t>temel kavramlar</a:t>
            </a:r>
            <a:r>
              <a:rPr lang="tr-TR" altLang="tr-TR" sz="3200" dirty="0">
                <a:solidFill>
                  <a:srgbClr val="002060"/>
                </a:solidFill>
              </a:rPr>
              <a:t>ı açıklar.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Toplumsal cinsiyet eşitliğine duyarlı okul </a:t>
            </a:r>
            <a:r>
              <a:rPr lang="tr-TR" altLang="tr-TR" sz="3200" b="1" dirty="0">
                <a:solidFill>
                  <a:srgbClr val="002060"/>
                </a:solidFill>
              </a:rPr>
              <a:t>standartlar</a:t>
            </a:r>
            <a:r>
              <a:rPr lang="tr-TR" altLang="tr-TR" sz="3200" dirty="0">
                <a:solidFill>
                  <a:srgbClr val="002060"/>
                </a:solidFill>
              </a:rPr>
              <a:t>ını ve </a:t>
            </a:r>
            <a:r>
              <a:rPr lang="tr-TR" altLang="tr-TR" sz="3200" b="1" dirty="0">
                <a:solidFill>
                  <a:srgbClr val="002060"/>
                </a:solidFill>
              </a:rPr>
              <a:t>hedefler</a:t>
            </a:r>
            <a:r>
              <a:rPr lang="tr-TR" altLang="tr-TR" sz="3200" dirty="0">
                <a:solidFill>
                  <a:srgbClr val="002060"/>
                </a:solidFill>
              </a:rPr>
              <a:t>ini tanır, önemini fark eder.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Toplumsal cinsiyet eşitliğine duyarlı okul olma </a:t>
            </a:r>
            <a:r>
              <a:rPr lang="tr-TR" altLang="tr-TR" sz="3200" b="1" dirty="0">
                <a:solidFill>
                  <a:srgbClr val="002060"/>
                </a:solidFill>
              </a:rPr>
              <a:t>sürec</a:t>
            </a:r>
            <a:r>
              <a:rPr lang="tr-TR" altLang="tr-TR" sz="3200" dirty="0">
                <a:solidFill>
                  <a:srgbClr val="002060"/>
                </a:solidFill>
              </a:rPr>
              <a:t>ini tanımlar.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Toplumsal cinsiyet eşitliğine duyarlı </a:t>
            </a:r>
            <a:r>
              <a:rPr lang="tr-TR" altLang="tr-TR" sz="3200" b="1" dirty="0">
                <a:solidFill>
                  <a:srgbClr val="002060"/>
                </a:solidFill>
              </a:rPr>
              <a:t>eğitim politikaları ve mevzuatı</a:t>
            </a:r>
            <a:r>
              <a:rPr lang="tr-TR" altLang="tr-TR" sz="3200" dirty="0">
                <a:solidFill>
                  <a:srgbClr val="002060"/>
                </a:solidFill>
              </a:rPr>
              <a:t> hakkında bilgi sahibi olur, çıkarımlarda bulunur.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Toplumsal cinsiyet eşitliği konusunda </a:t>
            </a:r>
            <a:r>
              <a:rPr lang="tr-TR" altLang="tr-TR" sz="3200" b="1" dirty="0">
                <a:solidFill>
                  <a:srgbClr val="002060"/>
                </a:solidFill>
              </a:rPr>
              <a:t>farkındalık yaratma </a:t>
            </a:r>
            <a:r>
              <a:rPr lang="tr-TR" altLang="tr-TR" sz="3200" dirty="0">
                <a:solidFill>
                  <a:srgbClr val="002060"/>
                </a:solidFill>
              </a:rPr>
              <a:t>süreç ve yöntemlerini bilir.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tr-TR" altLang="tr-TR" sz="3200" dirty="0">
                <a:solidFill>
                  <a:srgbClr val="002060"/>
                </a:solidFill>
              </a:rPr>
              <a:t>Görev alanlarında eğitimde toplumsal cinsiyet eşitliğinin geliştirilmesi için gerekli becerileri kazanır.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8940800" y="9172575"/>
            <a:ext cx="403352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10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95053599"/>
      </p:ext>
    </p:extLst>
  </p:cSld>
  <p:clrMapOvr>
    <a:masterClrMapping/>
  </p:clrMapOvr>
  <p:transition spd="med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557213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0" name="2 İçerik Yer Tutucusu"/>
          <p:cNvSpPr txBox="1">
            <a:spLocks/>
          </p:cNvSpPr>
          <p:nvPr/>
        </p:nvSpPr>
        <p:spPr bwMode="auto">
          <a:xfrm>
            <a:off x="2768600" y="366713"/>
            <a:ext cx="996315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44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tr-TR" b="1" dirty="0">
                <a:solidFill>
                  <a:srgbClr val="FF0000"/>
                </a:solidFill>
                <a:latin typeface="Garamond" panose="02020404030301010803" pitchFamily="18" charset="0"/>
              </a:rPr>
              <a:t>EĞİTİMDE TOPLUMSAL CİNSİYET EŞİTLİĞİ HİZMETİÇİ EĞİTİM PROGRAMI</a:t>
            </a:r>
            <a:endParaRPr lang="tr-TR" altLang="tr-TR" dirty="0">
              <a:solidFill>
                <a:srgbClr val="FF0000"/>
              </a:solidFill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8788400" y="9172575"/>
            <a:ext cx="394335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11233"/>
              </p:ext>
            </p:extLst>
          </p:nvPr>
        </p:nvGraphicFramePr>
        <p:xfrm>
          <a:off x="1" y="1600198"/>
          <a:ext cx="13004799" cy="75231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8058">
                  <a:extLst>
                    <a:ext uri="{9D8B030D-6E8A-4147-A177-3AD203B41FA5}">
                      <a16:colId xmlns:a16="http://schemas.microsoft.com/office/drawing/2014/main" val="3186821284"/>
                    </a:ext>
                  </a:extLst>
                </a:gridCol>
                <a:gridCol w="1289504">
                  <a:extLst>
                    <a:ext uri="{9D8B030D-6E8A-4147-A177-3AD203B41FA5}">
                      <a16:colId xmlns:a16="http://schemas.microsoft.com/office/drawing/2014/main" val="405255890"/>
                    </a:ext>
                  </a:extLst>
                </a:gridCol>
                <a:gridCol w="2073099">
                  <a:extLst>
                    <a:ext uri="{9D8B030D-6E8A-4147-A177-3AD203B41FA5}">
                      <a16:colId xmlns:a16="http://schemas.microsoft.com/office/drawing/2014/main" val="2243029737"/>
                    </a:ext>
                  </a:extLst>
                </a:gridCol>
                <a:gridCol w="2073099">
                  <a:extLst>
                    <a:ext uri="{9D8B030D-6E8A-4147-A177-3AD203B41FA5}">
                      <a16:colId xmlns:a16="http://schemas.microsoft.com/office/drawing/2014/main" val="1903382300"/>
                    </a:ext>
                  </a:extLst>
                </a:gridCol>
                <a:gridCol w="2073970">
                  <a:extLst>
                    <a:ext uri="{9D8B030D-6E8A-4147-A177-3AD203B41FA5}">
                      <a16:colId xmlns:a16="http://schemas.microsoft.com/office/drawing/2014/main" val="2562928608"/>
                    </a:ext>
                  </a:extLst>
                </a:gridCol>
                <a:gridCol w="2073099">
                  <a:extLst>
                    <a:ext uri="{9D8B030D-6E8A-4147-A177-3AD203B41FA5}">
                      <a16:colId xmlns:a16="http://schemas.microsoft.com/office/drawing/2014/main" val="1899452520"/>
                    </a:ext>
                  </a:extLst>
                </a:gridCol>
                <a:gridCol w="2073970">
                  <a:extLst>
                    <a:ext uri="{9D8B030D-6E8A-4147-A177-3AD203B41FA5}">
                      <a16:colId xmlns:a16="http://schemas.microsoft.com/office/drawing/2014/main" val="2050371962"/>
                    </a:ext>
                  </a:extLst>
                </a:gridCol>
              </a:tblGrid>
              <a:tr h="3480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OTURUM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SAAT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1. GÜN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2. GÜN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3. GÜN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4. GÜN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5. GÜN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7608888"/>
                  </a:ext>
                </a:extLst>
              </a:tr>
              <a:tr h="1753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1. Oturum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09:30-10:50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Açılış, Tanışma, Beklentilerin Alınması, Proje Tanıtımı, Program Tanıtımı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Toplumsal Cinsiyet Eşitliğine Duyarlı Okul Standartlarının Okullarda Kullanımı 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TCE Duyarlı Eğitim Ortamları ve Süreçleri: Kişiler Arası İlişkiler ve İletişim, Öğretmen Tutum ve Davranışları, Veli İletişimi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Okul Yönetimi: Performans Değerlendirme, Veli İşbirliği, Güvenlik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Eğitim Politikaları ve Mevzuatı-1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880612"/>
                  </a:ext>
                </a:extLst>
              </a:tr>
              <a:tr h="280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10:50-11:10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196001"/>
                  </a:ext>
                </a:extLst>
              </a:tr>
              <a:tr h="14839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2. Oturum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11:10-12:30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Toplumsal Cinsiyet Eşitliği-1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Eğitim Ortamları ve Süreçleri: Sınıf İçi Uygulamalar,  Öğretim Programları ve Materyalleri 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TCE Duyarlı Eğitim Ortamları ve Süreçleri: Rehberlik Hizmetleri, Şiddet ve Zorbalığın Önlenmesi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Okul Yönetimi: Bina Kullanımı ve Fiziksel Kapasite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Eğitim Politikaları ve Mevzuatı-2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133031"/>
                  </a:ext>
                </a:extLst>
              </a:tr>
              <a:tr h="280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12:30-13:30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Öğle Arası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Öğle Arası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Öğle Arası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Öğle Arası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Öğle Arası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401465"/>
                  </a:ext>
                </a:extLst>
              </a:tr>
              <a:tr h="14588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3. Oturum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13:30-14:50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Toplumsal Cinsiyet Eşitliği-2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Eğitim Ortamları ve Süreçleri: Öğretim Programları ve Materyalleri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Okul Yönetimi: Planlama ve Uygulama, İnsan Kaynağı Geliştirme, İlişkiler ve İletişim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TCE Duyarlı Okul Standartlarının Okullarda Kullanımı: Uygulama Çalışması-1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Konusunda Farkındalık Yaratma-1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220551"/>
                  </a:ext>
                </a:extLst>
              </a:tr>
              <a:tr h="280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14:50-15:10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Ara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360350"/>
                  </a:ext>
                </a:extLst>
              </a:tr>
              <a:tr h="16365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4. Oturum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15:10-16:30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Toplumsal Cinsiyet Eşitliği-3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Eğitim Ortamları ve Süreçleri: Öğrenci Değerlendirme, Temsil ve Etkinliklere Katılım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Garamond" panose="02020404030301010803" pitchFamily="18" charset="0"/>
                        </a:rPr>
                        <a:t>TCE Duyarlı Okul Yönetimi: Çalışan Desteği, Katılım, Görev Dağılımı</a:t>
                      </a:r>
                      <a:endParaRPr lang="tr-TR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TCE Duyarlı Okul Standartlarının Okullarda Kullanımı: Uygulama Çalışması-2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TCE Konusunda Farkındalık Yaratma-2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Garamond" panose="02020404030301010803" pitchFamily="18" charset="0"/>
                        </a:rPr>
                        <a:t>Eğitimin Değerlendirilmesi</a:t>
                      </a:r>
                      <a:endParaRPr lang="tr-TR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813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52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24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429000"/>
            <a:ext cx="8599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12 Başlık"/>
          <p:cNvSpPr>
            <a:spLocks noGrp="1"/>
          </p:cNvSpPr>
          <p:nvPr>
            <p:ph type="title"/>
          </p:nvPr>
        </p:nvSpPr>
        <p:spPr>
          <a:xfrm>
            <a:off x="952500" y="2362200"/>
            <a:ext cx="11099800" cy="1295400"/>
          </a:xfrm>
        </p:spPr>
        <p:txBody>
          <a:bodyPr/>
          <a:lstStyle/>
          <a:p>
            <a:r>
              <a:rPr lang="tr-TR" altLang="en-US" sz="4400" b="1">
                <a:solidFill>
                  <a:srgbClr val="FF0000"/>
                </a:solidFill>
                <a:latin typeface="Garamond" panose="02020404030301010803" pitchFamily="18" charset="0"/>
              </a:rPr>
              <a:t>Teşekkürler!</a:t>
            </a:r>
            <a:endParaRPr lang="en-US" altLang="en-US" sz="4400" b="1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4731"/>
      </p:ext>
    </p:extLst>
  </p:cSld>
  <p:clrMapOvr>
    <a:masterClrMapping/>
  </p:clrMapOvr>
  <p:transition spd="med" advTm="4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 descr="girls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13" y="6419850"/>
            <a:ext cx="3665537" cy="26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3" descr="logo kelebe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558800"/>
            <a:ext cx="2224087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5" descr="öğretmen öğrenci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3659188"/>
            <a:ext cx="3681413" cy="263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6" descr="shutterstock_9252748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676650"/>
            <a:ext cx="785495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1778000" y="1340098"/>
            <a:ext cx="101505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/>
            <a:r>
              <a:rPr lang="tr-TR" altLang="en-US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EĞİTİMDE TOPLUMSAL CİNSİYET EŞİTLİĞİNİN GELİŞTİRİLMESİ PROJESİ (ETCEP)</a:t>
            </a:r>
            <a:endParaRPr lang="en-US" altLang="en-US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88819733"/>
      </p:ext>
    </p:extLst>
  </p:cSld>
  <p:clrMapOvr>
    <a:masterClrMapping/>
  </p:clrMapOvr>
  <p:transition spd="slow" advClick="0" advTm="1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girls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759" y="406314"/>
            <a:ext cx="6240463" cy="449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3" name="Rectangle 2"/>
          <p:cNvSpPr>
            <a:spLocks/>
          </p:cNvSpPr>
          <p:nvPr/>
        </p:nvSpPr>
        <p:spPr bwMode="auto">
          <a:xfrm>
            <a:off x="4687884" y="7122645"/>
            <a:ext cx="282733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200" b="1" dirty="0" err="1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Proje</a:t>
            </a:r>
            <a:r>
              <a:rPr lang="en-US" altLang="en-US" sz="42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sz="4200" b="1" dirty="0" err="1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Süresi</a:t>
            </a:r>
            <a:endParaRPr lang="en-US" altLang="en-US" sz="42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sp>
        <p:nvSpPr>
          <p:cNvPr id="5128" name="Rectangle 7"/>
          <p:cNvSpPr>
            <a:spLocks/>
          </p:cNvSpPr>
          <p:nvPr/>
        </p:nvSpPr>
        <p:spPr bwMode="auto">
          <a:xfrm>
            <a:off x="3757161" y="7848600"/>
            <a:ext cx="4688784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tr-TR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Eylül 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2014</a:t>
            </a:r>
            <a:r>
              <a:rPr lang="tr-TR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-Eylül 2016</a:t>
            </a:r>
            <a:endParaRPr lang="en-US" altLang="en-US" sz="4000" b="1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pic>
        <p:nvPicPr>
          <p:cNvPr id="9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/>
          </p:cNvSpPr>
          <p:nvPr/>
        </p:nvSpPr>
        <p:spPr bwMode="auto">
          <a:xfrm>
            <a:off x="3872608" y="5165174"/>
            <a:ext cx="4457887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Yararlanıcı </a:t>
            </a:r>
            <a:r>
              <a:rPr lang="en-US" altLang="en-US" sz="4000" b="1" dirty="0" err="1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Kuruluş</a:t>
            </a:r>
            <a:r>
              <a:rPr lang="en-US" altLang="en-US" sz="40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: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038791" y="5922316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/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T.C.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Milli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Eğitim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Bakanlığı</a:t>
            </a:r>
            <a:endParaRPr lang="en-US" altLang="en-US" b="1" dirty="0">
              <a:solidFill>
                <a:srgbClr val="00206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  <a:p>
            <a:pPr algn="ctr" eaLnBrk="1"/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Ortaöğretim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Genel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Müdürlüğü</a:t>
            </a:r>
            <a:endParaRPr lang="en-US" altLang="en-US" sz="1800" b="1" dirty="0">
              <a:solidFill>
                <a:srgbClr val="00206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25217321"/>
      </p:ext>
    </p:extLst>
  </p:cSld>
  <p:clrMapOvr>
    <a:masterClrMapping/>
  </p:clrMapOvr>
  <p:transition spd="slow" advClick="0" advTm="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toplum stick peo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3036888"/>
            <a:ext cx="5770563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/>
          </p:cNvSpPr>
          <p:nvPr/>
        </p:nvSpPr>
        <p:spPr bwMode="auto">
          <a:xfrm>
            <a:off x="5359400" y="3720108"/>
            <a:ext cx="6727868" cy="256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Tüm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toplumu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kapsayacak</a:t>
            </a:r>
            <a:b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</a:b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şekilde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cinsiyet</a:t>
            </a:r>
            <a:b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</a:b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eşitliğinin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yaygınlaştırılmasına</a:t>
            </a:r>
            <a:b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</a:b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katkıda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bulunmak</a:t>
            </a:r>
            <a:endParaRPr lang="en-US" altLang="en-US" sz="4000" b="1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sp>
        <p:nvSpPr>
          <p:cNvPr id="6148" name="Rectangle 3"/>
          <p:cNvSpPr>
            <a:spLocks/>
          </p:cNvSpPr>
          <p:nvPr/>
        </p:nvSpPr>
        <p:spPr bwMode="auto">
          <a:xfrm>
            <a:off x="2657386" y="1840587"/>
            <a:ext cx="7688451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tr-TR" altLang="en-US" sz="44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PROJENİN GENEL HEDEFİ</a:t>
            </a:r>
            <a:endParaRPr lang="en-US" altLang="en-US" sz="18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pic>
        <p:nvPicPr>
          <p:cNvPr id="6151" name="Picture 6" descr="boy gi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8585200"/>
            <a:ext cx="903287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 descr="logo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3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79240452"/>
      </p:ext>
    </p:extLst>
  </p:cSld>
  <p:clrMapOvr>
    <a:masterClrMapping/>
  </p:clrMapOvr>
  <p:transition spd="slow" advClick="0" advTm="4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3967036" y="1708824"/>
            <a:ext cx="5069145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tr-TR" altLang="en-US" sz="44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PROJENİN AMACI</a:t>
            </a:r>
            <a:endParaRPr lang="en-US" altLang="en-US" sz="18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2165350" y="3015099"/>
            <a:ext cx="8672513" cy="398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b="1" u="sng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Tüm</a:t>
            </a:r>
            <a:r>
              <a:rPr lang="en-US" altLang="en-US" b="1" u="sng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eğitim </a:t>
            </a:r>
            <a:r>
              <a:rPr lang="en-US" altLang="en-US" b="1" u="sng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sektöründe</a:t>
            </a:r>
            <a:r>
              <a:rPr lang="en-US" altLang="en-US" b="1" u="sng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eşitlikçi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ve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cinsiyete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duyarlı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bir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yaklaşımın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yaygınlaştırılması</a:t>
            </a:r>
            <a:endParaRPr lang="en-US" altLang="en-US" b="1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algn="ctr" eaLnBrk="1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algn="ctr" eaLnBrk="1"/>
            <a:r>
              <a:rPr lang="en-US" altLang="en-US" b="1" u="sng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Okullarda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kız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ve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erkek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öğrenciler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için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cinsiyet</a:t>
            </a:r>
            <a: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eşitliğinin</a:t>
            </a:r>
            <a:br>
              <a:rPr lang="en-US" altLang="en-US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</a:br>
            <a:r>
              <a:rPr lang="en-US" altLang="en-US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sağlanması</a:t>
            </a:r>
            <a:endParaRPr lang="en-US" altLang="en-US" b="1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pic>
        <p:nvPicPr>
          <p:cNvPr id="7172" name="Picture 3" descr="boy gir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7" y="6998493"/>
            <a:ext cx="2840037" cy="236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7" y="3171825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7" y="5410200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 descr="logo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4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21504914"/>
      </p:ext>
    </p:extLst>
  </p:cSld>
  <p:clrMapOvr>
    <a:masterClrMapping/>
  </p:clrMapOvr>
  <p:transition spd="slow" advClick="0" advTm="4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2024063"/>
            <a:ext cx="11887200" cy="839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/>
          </p:cNvSpPr>
          <p:nvPr/>
        </p:nvSpPr>
        <p:spPr bwMode="auto">
          <a:xfrm>
            <a:off x="3858900" y="594399"/>
            <a:ext cx="5285421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tr-TR" altLang="en-US" sz="44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UYGULAMA ALANI</a:t>
            </a:r>
            <a:endParaRPr lang="en-US" altLang="en-US" sz="18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sp>
        <p:nvSpPr>
          <p:cNvPr id="8196" name="Rectangle 3"/>
          <p:cNvSpPr>
            <a:spLocks/>
          </p:cNvSpPr>
          <p:nvPr/>
        </p:nvSpPr>
        <p:spPr bwMode="auto">
          <a:xfrm>
            <a:off x="230188" y="1444526"/>
            <a:ext cx="12542837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Her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ilde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dört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okul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olmak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üzere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</a:p>
          <a:p>
            <a:pPr algn="ctr" eaLnBrk="1"/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toplam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40 pilot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okul</a:t>
            </a:r>
            <a:endParaRPr lang="en-US" altLang="en-US" sz="1800" dirty="0">
              <a:solidFill>
                <a:srgbClr val="002060"/>
              </a:solidFill>
            </a:endParaRPr>
          </a:p>
        </p:txBody>
      </p:sp>
      <p:pic>
        <p:nvPicPr>
          <p:cNvPr id="8197" name="Picture 4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105275"/>
            <a:ext cx="9323388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 descr="logo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5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36996590"/>
      </p:ext>
    </p:extLst>
  </p:cSld>
  <p:clrMapOvr>
    <a:masterClrMapping/>
  </p:clrMapOvr>
  <p:transition spd="slow" advClick="0" advTm="1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/>
          </p:cNvSpPr>
          <p:nvPr/>
        </p:nvSpPr>
        <p:spPr bwMode="auto">
          <a:xfrm>
            <a:off x="3772754" y="1711384"/>
            <a:ext cx="5457713" cy="84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tr-TR" altLang="en-US" sz="48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HEDEF GRUPLAR</a:t>
            </a:r>
            <a:endParaRPr lang="en-US" altLang="en-US" sz="20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sp>
        <p:nvSpPr>
          <p:cNvPr id="9219" name="Rectangle 2"/>
          <p:cNvSpPr>
            <a:spLocks/>
          </p:cNvSpPr>
          <p:nvPr/>
        </p:nvSpPr>
        <p:spPr bwMode="auto">
          <a:xfrm>
            <a:off x="1878013" y="3046116"/>
            <a:ext cx="9247187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Eğitim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politikalarına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yön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verenler</a:t>
            </a:r>
            <a:endParaRPr lang="en-US" altLang="en-US" sz="1800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sp>
        <p:nvSpPr>
          <p:cNvPr id="9220" name="Rectangle 3"/>
          <p:cNvSpPr>
            <a:spLocks/>
          </p:cNvSpPr>
          <p:nvPr/>
        </p:nvSpPr>
        <p:spPr bwMode="auto">
          <a:xfrm>
            <a:off x="2082800" y="4185941"/>
            <a:ext cx="9337684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MEB’in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eğitim-öğretim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ve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idari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personeli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 </a:t>
            </a:r>
          </a:p>
        </p:txBody>
      </p:sp>
      <p:sp>
        <p:nvSpPr>
          <p:cNvPr id="9221" name="Rectangle 4"/>
          <p:cNvSpPr>
            <a:spLocks/>
          </p:cNvSpPr>
          <p:nvPr/>
        </p:nvSpPr>
        <p:spPr bwMode="auto">
          <a:xfrm>
            <a:off x="5288839" y="5325766"/>
            <a:ext cx="2425536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Öğrenciler</a:t>
            </a:r>
            <a:endParaRPr lang="en-US" altLang="en-US" sz="1800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sp>
        <p:nvSpPr>
          <p:cNvPr id="9222" name="Rectangle 5"/>
          <p:cNvSpPr>
            <a:spLocks/>
          </p:cNvSpPr>
          <p:nvPr/>
        </p:nvSpPr>
        <p:spPr bwMode="auto">
          <a:xfrm>
            <a:off x="1735182" y="6250483"/>
            <a:ext cx="10871053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Hükümet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dışı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kuruluşlar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ve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sivil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örgütleri</a:t>
            </a:r>
            <a:r>
              <a:rPr lang="en-US" altLang="en-US" sz="4000" b="1" dirty="0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 </a:t>
            </a:r>
          </a:p>
        </p:txBody>
      </p:sp>
      <p:sp>
        <p:nvSpPr>
          <p:cNvPr id="9223" name="Rectangle 6"/>
          <p:cNvSpPr>
            <a:spLocks/>
          </p:cNvSpPr>
          <p:nvPr/>
        </p:nvSpPr>
        <p:spPr bwMode="auto">
          <a:xfrm>
            <a:off x="5235619" y="7286328"/>
            <a:ext cx="2531975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000" b="1" dirty="0" err="1">
                <a:solidFill>
                  <a:srgbClr val="002060"/>
                </a:solidFill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Ebeveynler</a:t>
            </a:r>
            <a:endParaRPr lang="en-US" altLang="en-US" sz="1800" dirty="0">
              <a:solidFill>
                <a:srgbClr val="002060"/>
              </a:solidFill>
              <a:latin typeface="Garamond" panose="02020404030301010803" pitchFamily="18" charset="0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</p:txBody>
      </p:sp>
      <p:pic>
        <p:nvPicPr>
          <p:cNvPr id="2" name="Picture 8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3173413"/>
            <a:ext cx="4667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5" name="Picture 9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4368800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6" name="Picture 10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5453063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7" name="Picture 11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376988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8" name="Picture 12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7413625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5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6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69616"/>
      </p:ext>
    </p:extLst>
  </p:cSld>
  <p:clrMapOvr>
    <a:masterClrMapping/>
  </p:clrMapOvr>
  <p:transition spd="slow" advClick="0" advTm="3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2997200" y="886221"/>
            <a:ext cx="6359434" cy="77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44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P</a:t>
            </a:r>
            <a:r>
              <a:rPr lang="tr-TR" altLang="en-US" sz="4400" b="1" dirty="0">
                <a:solidFill>
                  <a:srgbClr val="FF0000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ROJE KAPSAMINDA…</a:t>
            </a:r>
            <a:endParaRPr lang="en-US" altLang="en-US" sz="2000" b="1" dirty="0">
              <a:solidFill>
                <a:srgbClr val="FF0000"/>
              </a:solidFill>
              <a:latin typeface="Garamond" panose="02020404030301010803" pitchFamily="18" charset="0"/>
              <a:ea typeface="Bodoni SvtyTwo OS ITC TT-Bold" charset="0"/>
              <a:cs typeface="Bodoni SvtyTwo OS ITC TT-Bold" charset="0"/>
              <a:sym typeface="Bodoni SvtyTwo OS ITC TT-Bold" charset="0"/>
            </a:endParaRPr>
          </a:p>
        </p:txBody>
      </p:sp>
      <p:pic>
        <p:nvPicPr>
          <p:cNvPr id="5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807738" y="1705957"/>
            <a:ext cx="114808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…40 proje okulunda toplumsal cinsiyet eşitliğinin sağlanması için çalışmalar yürütüldü.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…10 ilde 189 eğitici yetiştirildi.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…10 ilde 542 kadın öğretmene liderlik ve girişimcilik eğitimi verildi.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…10 ilde 6.032 eğitim personeline toplumsal cinsiyet eşitliği eğitimi verildi.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…Okulların Toplumsal Cinsiyete Duyarlılık Açısından Değerlendirilmesi-Başlangıç Durum Değerlendirmesi ve İhtiyaç Analizi Raporu hazırlandı.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…Öğretim Programlarında ve Ders Programlarında Toplumsal Cinsiyet Araştırma ve Tavsiye Raporu hazırlandı (13 öğretim programı ve 82 ders kitabı).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…Eğitim Politikaları Analizi ve Eğitime İlişkin Mevzuat Araştırma ve Tavsiye Raporu hazırlandı.</a:t>
            </a:r>
          </a:p>
        </p:txBody>
      </p:sp>
      <p:pic>
        <p:nvPicPr>
          <p:cNvPr id="9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3" y="1891779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2" y="3375986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2" y="2879582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1" y="4325083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1" y="5221581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2" y="6785957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1" y="6745921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0" y="8166415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7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32700265"/>
      </p:ext>
    </p:extLst>
  </p:cSld>
  <p:clrMapOvr>
    <a:masterClrMapping/>
  </p:clrMapOvr>
  <p:transition spd="slow" advClick="0"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9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/>
          </p:cNvSpPr>
          <p:nvPr/>
        </p:nvSpPr>
        <p:spPr bwMode="auto">
          <a:xfrm>
            <a:off x="1262740" y="1733948"/>
            <a:ext cx="9906000" cy="7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0"/>
            <a:r>
              <a:rPr lang="tr-TR" sz="4000" b="1" dirty="0">
                <a:solidFill>
                  <a:srgbClr val="FF0000"/>
                </a:solidFill>
              </a:rPr>
              <a:t>UYGULAMAYA YÖNELİK MATERYALLER</a:t>
            </a:r>
            <a:endParaRPr lang="tr-TR" sz="4000" b="1" u="sng" dirty="0">
              <a:solidFill>
                <a:srgbClr val="FF0000"/>
              </a:solidFill>
            </a:endParaRPr>
          </a:p>
        </p:txBody>
      </p:sp>
      <p:sp>
        <p:nvSpPr>
          <p:cNvPr id="9220" name="Rectangle 3"/>
          <p:cNvSpPr>
            <a:spLocks/>
          </p:cNvSpPr>
          <p:nvPr/>
        </p:nvSpPr>
        <p:spPr bwMode="auto">
          <a:xfrm>
            <a:off x="1305928" y="2723636"/>
            <a:ext cx="11192669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800" dirty="0">
                <a:solidFill>
                  <a:srgbClr val="002060"/>
                </a:solidFill>
                <a:latin typeface="+mn-lt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 Cinsiyet Eşitliği</a:t>
            </a:r>
            <a:r>
              <a:rPr lang="tr-TR" altLang="en-US" sz="2800" dirty="0">
                <a:solidFill>
                  <a:srgbClr val="002060"/>
                </a:solidFill>
                <a:latin typeface="+mn-lt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ne Duyarlı Okul Standartları Kılavuzu</a:t>
            </a:r>
          </a:p>
          <a:p>
            <a:pPr eaLnBrk="1"/>
            <a:endParaRPr lang="tr-TR" altLang="en-US" sz="2800" dirty="0">
              <a:solidFill>
                <a:srgbClr val="002060"/>
              </a:solidFill>
              <a:latin typeface="+mn-lt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eaLnBrk="1"/>
            <a:r>
              <a:rPr lang="tr-TR" altLang="en-US" sz="2800" dirty="0">
                <a:solidFill>
                  <a:srgbClr val="002060"/>
                </a:solidFill>
                <a:latin typeface="+mn-lt"/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 Cinsiyet Eşitliğine </a:t>
            </a:r>
            <a:r>
              <a:rPr lang="tr-TR" altLang="en-US" sz="2800" dirty="0">
                <a:solidFill>
                  <a:srgbClr val="002060"/>
                </a:solidFill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Duyarlı Okul Standartları El Kitabı</a:t>
            </a:r>
          </a:p>
          <a:p>
            <a:pPr eaLnBrk="1"/>
            <a:endParaRPr lang="tr-TR" altLang="en-US" sz="2800" dirty="0">
              <a:solidFill>
                <a:srgbClr val="002060"/>
              </a:solidFill>
              <a:latin typeface="+mn-lt"/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eaLnBrk="1"/>
            <a:r>
              <a:rPr lang="tr-TR" altLang="en-US" sz="2800" dirty="0">
                <a:solidFill>
                  <a:srgbClr val="002060"/>
                </a:solidFill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Toplumsal Cinsiyet Eşitliği Sertifika Programı El Kitabı</a:t>
            </a:r>
          </a:p>
          <a:p>
            <a:pPr eaLnBrk="1"/>
            <a:endParaRPr lang="tr-TR" altLang="en-US" sz="2800" dirty="0">
              <a:solidFill>
                <a:srgbClr val="002060"/>
              </a:solidFill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eaLnBrk="1"/>
            <a:r>
              <a:rPr lang="tr-TR" altLang="en-US" sz="2800" dirty="0">
                <a:solidFill>
                  <a:srgbClr val="002060"/>
                </a:solidFill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Eğitimde Toplumsal Cinsiyet Eşitliği Hizmetiçi Eğitim El Kitabı</a:t>
            </a:r>
          </a:p>
          <a:p>
            <a:pPr eaLnBrk="1"/>
            <a:endParaRPr lang="tr-TR" altLang="en-US" sz="2800" dirty="0">
              <a:solidFill>
                <a:srgbClr val="002060"/>
              </a:solidFill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eaLnBrk="1"/>
            <a:r>
              <a:rPr lang="tr-TR" altLang="en-US" sz="2800" dirty="0">
                <a:solidFill>
                  <a:srgbClr val="002060"/>
                </a:solidFill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Okul Temelli Toplumsal Cinsiyet Eşitliği Kampanya Kılavuzu</a:t>
            </a:r>
          </a:p>
          <a:p>
            <a:pPr eaLnBrk="1"/>
            <a:endParaRPr lang="tr-TR" altLang="en-US" sz="2800" dirty="0">
              <a:solidFill>
                <a:srgbClr val="002060"/>
              </a:solidFill>
              <a:ea typeface="Garamond" panose="02020404030301010803" pitchFamily="18" charset="0"/>
              <a:cs typeface="Garamond" panose="02020404030301010803" pitchFamily="18" charset="0"/>
              <a:sym typeface="Garamond" panose="02020404030301010803" pitchFamily="18" charset="0"/>
            </a:endParaRPr>
          </a:p>
          <a:p>
            <a:pPr eaLnBrk="1"/>
            <a:r>
              <a:rPr lang="tr-TR" altLang="en-US" sz="2800" dirty="0">
                <a:solidFill>
                  <a:srgbClr val="002060"/>
                </a:solidFill>
                <a:ea typeface="Garamond" panose="02020404030301010803" pitchFamily="18" charset="0"/>
                <a:cs typeface="Garamond" panose="02020404030301010803" pitchFamily="18" charset="0"/>
                <a:sym typeface="Garamond" panose="02020404030301010803" pitchFamily="18" charset="0"/>
              </a:rPr>
              <a:t>İyi Uygulama Örnekleri Kitapçığı </a:t>
            </a:r>
          </a:p>
        </p:txBody>
      </p:sp>
      <p:pic>
        <p:nvPicPr>
          <p:cNvPr id="9225" name="Picture 9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7" y="3609397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6" name="Picture 10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0" y="2784048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7" name="Picture 11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0" y="4434747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0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6" y="5260096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0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4" y="6287359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 descr="logo kelebe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4" y="7137444"/>
            <a:ext cx="4667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3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1-1.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8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83090584"/>
      </p:ext>
    </p:extLst>
  </p:cSld>
  <p:clrMapOvr>
    <a:masterClrMapping/>
  </p:clrMapOvr>
  <p:transition spd="slow" advClick="0" advTm="3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728</Words>
  <Application>Microsoft Office PowerPoint</Application>
  <PresentationFormat>Özel</PresentationFormat>
  <Paragraphs>130</Paragraphs>
  <Slides>13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1" baseType="lpstr">
      <vt:lpstr>Arial</vt:lpstr>
      <vt:lpstr>Bodoni SvtyTwo OS ITC TT-Bold</vt:lpstr>
      <vt:lpstr>Calibri</vt:lpstr>
      <vt:lpstr>Garamond</vt:lpstr>
      <vt:lpstr>Helvetica Light</vt:lpstr>
      <vt:lpstr>Helvetica Neue</vt:lpstr>
      <vt:lpstr>Times New Roman</vt:lpstr>
      <vt:lpstr>White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EĞİTİMDE TOPLUMSAL CİNSİYET EŞİTLİĞİ HİZMETİÇİ EĞİTİMİNİN AMACI</vt:lpstr>
      <vt:lpstr>EĞİTİMDE TOPLUMSAL CİNSİYET EŞİTLİĞİ HİZMETİÇİ EĞİTİMİNİN HEDEFLERİ</vt:lpstr>
      <vt:lpstr>PowerPoint Sunusu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BCUSER</dc:creator>
  <cp:lastModifiedBy>eda tüzemen</cp:lastModifiedBy>
  <cp:revision>146</cp:revision>
  <dcterms:modified xsi:type="dcterms:W3CDTF">2016-08-31T09:32:16Z</dcterms:modified>
</cp:coreProperties>
</file>